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0"/>
  </p:notesMasterIdLst>
  <p:handoutMasterIdLst>
    <p:handoutMasterId r:id="rId31"/>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autoAdjust="0"/>
    <p:restoredTop sz="93089" autoAdjust="0"/>
  </p:normalViewPr>
  <p:slideViewPr>
    <p:cSldViewPr showGuides="1">
      <p:cViewPr varScale="1">
        <p:scale>
          <a:sx n="67" d="100"/>
          <a:sy n="67" d="100"/>
        </p:scale>
        <p:origin x="60" y="540"/>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everyone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entail the reuse of a single layer or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part of the transfer learning process, we need to create our own dataset and it can be a time consuming and arduous task.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also need a </a:t>
            </a:r>
            <a:r>
              <a:rPr lang="en-US" b="0" baseline="0" dirty="0" err="1"/>
              <a:t>pbtxt</a:t>
            </a:r>
            <a:r>
              <a:rPr lang="en-US" b="0" baseline="0" dirty="0"/>
              <a:t> file and configuration file to train the new model.</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were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a:t>
            </a:r>
          </a:p>
          <a:p>
            <a:endParaRPr lang="en-US" dirty="0"/>
          </a:p>
          <a:p>
            <a:r>
              <a:rPr lang="en-US" dirty="0"/>
              <a:t>In the context of real-time object tracking, algorithms are split up into two aspects, a motion model and an appearance model. The motion model keeps track of position and velocity of an object, among other related aspects.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Reasons primarily focus on three things. </a:t>
            </a:r>
          </a:p>
        </p:txBody>
      </p:sp>
    </p:spTree>
    <p:extLst>
      <p:ext uri="{BB962C8B-B14F-4D97-AF65-F5344CB8AC3E}">
        <p14:creationId xmlns:p14="http://schemas.microsoft.com/office/powerpoint/2010/main" val="258779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a:t>
            </a:r>
            <a:r>
              <a:rPr lang="en-US" baseline="0" dirty="0"/>
              <a:t> from a high level, the flow of our code is relatively straight forward. We use are using </a:t>
            </a:r>
            <a:r>
              <a:rPr lang="en-US" baseline="0" dirty="0" err="1"/>
              <a:t>OpenCV</a:t>
            </a:r>
            <a:r>
              <a:rPr lang="en-US" baseline="0" dirty="0"/>
              <a:t> to capture an image from a webcam and then feed that image into the detection and tracking modules. The detection module makes use of </a:t>
            </a:r>
            <a:r>
              <a:rPr lang="en-US" baseline="0" dirty="0" err="1"/>
              <a:t>tensorflow</a:t>
            </a:r>
            <a:r>
              <a:rPr lang="en-US" baseline="0" dirty="0"/>
              <a:t> to run the </a:t>
            </a:r>
            <a:r>
              <a:rPr lang="en-US" baseline="0" dirty="0" err="1"/>
              <a:t>SSD_MobileNets</a:t>
            </a:r>
            <a:r>
              <a:rPr lang="en-US" baseline="0" dirty="0"/>
              <a:t> networks to detect the objects in frame while the tracking module is using </a:t>
            </a:r>
            <a:r>
              <a:rPr lang="en-US" baseline="0" dirty="0" err="1"/>
              <a:t>OpenCV’s</a:t>
            </a:r>
            <a:r>
              <a:rPr lang="en-US" baseline="0" dirty="0"/>
              <a:t> </a:t>
            </a:r>
            <a:r>
              <a:rPr lang="en-US" baseline="0" dirty="0" err="1"/>
              <a:t>Medianflow</a:t>
            </a:r>
            <a:r>
              <a:rPr lang="en-US" baseline="0" dirty="0"/>
              <a:t> tracking capabilities. These then combine to display a frame with the bounding box and classification labels. The program will sit in that loop until the user terminates the process.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6</a:t>
            </a:fld>
            <a:endParaRPr lang="en-US"/>
          </a:p>
        </p:txBody>
      </p:sp>
    </p:spTree>
    <p:extLst>
      <p:ext uri="{BB962C8B-B14F-4D97-AF65-F5344CB8AC3E}">
        <p14:creationId xmlns:p14="http://schemas.microsoft.com/office/powerpoint/2010/main" val="273242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We will be employing a single-shot detector as it provides for faster detection, but unfortunately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to train.</a:t>
            </a:r>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comments" Target="../comments/commen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0.xml"/><Relationship Id="rId7" Type="http://schemas.openxmlformats.org/officeDocument/2006/relationships/image" Target="../media/image20.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emf"/><Relationship Id="rId5" Type="http://schemas.openxmlformats.org/officeDocument/2006/relationships/image" Target="../media/image18.jpg"/><Relationship Id="rId4" Type="http://schemas.openxmlformats.org/officeDocument/2006/relationships/notesSlide" Target="../notesSlides/notesSlide12.xml"/><Relationship Id="rId9"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comments" Target="../comments/commen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20.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8.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8.png"/><Relationship Id="rId5" Type="http://schemas.openxmlformats.org/officeDocument/2006/relationships/image" Target="../media/image24.jpe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pic>
        <p:nvPicPr>
          <p:cNvPr id="2"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1761" y="6216203"/>
            <a:ext cx="609600" cy="609600"/>
          </a:xfrm>
          <a:prstGeom prst="rect">
            <a:avLst/>
          </a:prstGeom>
        </p:spPr>
      </p:pic>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pic>
        <p:nvPicPr>
          <p:cNvPr id="3"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73800"/>
            <a:ext cx="609600" cy="609600"/>
          </a:xfrm>
          <a:prstGeom prst="rect">
            <a:avLst/>
          </a:prstGeom>
        </p:spPr>
      </p:pic>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advClick="0" advTm="45000"/>
    </mc:Choice>
    <mc:Fallback xmlns="">
      <p:transition spd="slow" advClick="0"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5815" t="6797" r="4061" b="6797"/>
          <a:stretch/>
        </p:blipFill>
        <p:spPr>
          <a:xfrm>
            <a:off x="533399" y="1676400"/>
            <a:ext cx="4724401" cy="4152900"/>
          </a:xfrm>
        </p:spPr>
      </p:pic>
      <p:pic>
        <p:nvPicPr>
          <p:cNvPr id="2"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2691027944"/>
      </p:ext>
    </p:extLst>
  </p:cSld>
  <p:clrMapOvr>
    <a:masterClrMapping/>
  </p:clrMapOvr>
  <mc:AlternateContent xmlns:mc="http://schemas.openxmlformats.org/markup-compatibility/2006" xmlns:p14="http://schemas.microsoft.com/office/powerpoint/2010/main">
    <mc:Choice Requires="p14">
      <p:transition spd="slow" p14:dur="2000" advClick="0" advTm="53000"/>
    </mc:Choice>
    <mc:Fallback xmlns="">
      <p:transition spd="slow" advClick="0" advTm="5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6"/>
          <a:stretch>
            <a:fillRect/>
          </a:stretch>
        </p:blipFill>
        <p:spPr>
          <a:xfrm>
            <a:off x="1427738" y="4869720"/>
            <a:ext cx="1427738" cy="1195560"/>
          </a:xfrm>
          <a:prstGeom prst="rect">
            <a:avLst/>
          </a:prstGeom>
        </p:spPr>
      </p:pic>
      <p:pic>
        <p:nvPicPr>
          <p:cNvPr id="10" name="Picture 9"/>
          <p:cNvPicPr>
            <a:picLocks noChangeAspect="1"/>
          </p:cNvPicPr>
          <p:nvPr/>
        </p:nvPicPr>
        <p:blipFill>
          <a:blip r:embed="rId7"/>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pic>
        <p:nvPicPr>
          <p:cNvPr id="6" name="Slide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69325" y="6296025"/>
            <a:ext cx="609600" cy="609600"/>
          </a:xfrm>
          <a:prstGeom prst="rect">
            <a:avLst/>
          </a:prstGeom>
        </p:spPr>
      </p:pic>
    </p:spTree>
    <p:extLst>
      <p:ext uri="{BB962C8B-B14F-4D97-AF65-F5344CB8AC3E}">
        <p14:creationId xmlns:p14="http://schemas.microsoft.com/office/powerpoint/2010/main" val="2639804108"/>
      </p:ext>
    </p:extLst>
  </p:cSld>
  <p:clrMapOvr>
    <a:masterClrMapping/>
  </p:clrMapOvr>
  <mc:AlternateContent xmlns:mc="http://schemas.openxmlformats.org/markup-compatibility/2006" xmlns:p14="http://schemas.microsoft.com/office/powerpoint/2010/main">
    <mc:Choice Requires="p14">
      <p:transition spd="slow" p14:dur="2000" advClick="0" advTm="40000"/>
    </mc:Choice>
    <mc:Fallback xmlns="">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5"/>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5"/>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5"/>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pic>
        <p:nvPicPr>
          <p:cNvPr id="2" name="Slid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2110155254"/>
      </p:ext>
    </p:extLst>
  </p:cSld>
  <p:clrMapOvr>
    <a:masterClrMapping/>
  </p:clrMapOvr>
  <mc:AlternateContent xmlns:mc="http://schemas.openxmlformats.org/markup-compatibility/2006" xmlns:p14="http://schemas.microsoft.com/office/powerpoint/2010/main">
    <mc:Choice Requires="p14">
      <p:transition spd="slow" p14:dur="2000" advClick="0" advTm="57000"/>
    </mc:Choice>
    <mc:Fallback xmlns="">
      <p:transition spd="slow" advClick="0" advTm="5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pic>
        <p:nvPicPr>
          <p:cNvPr id="6" name="Slide 16">
            <a:hlinkClick r:id="" action="ppaction://media"/>
            <a:extLst>
              <a:ext uri="{FF2B5EF4-FFF2-40B4-BE49-F238E27FC236}">
                <a16:creationId xmlns:a16="http://schemas.microsoft.com/office/drawing/2014/main" id="{52AF3950-5B75-46CD-86D0-285694518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399" y="6281737"/>
            <a:ext cx="609600" cy="609600"/>
          </a:xfrm>
          <a:prstGeom prst="rect">
            <a:avLst/>
          </a:prstGeom>
        </p:spPr>
      </p:pic>
    </p:spTree>
    <p:extLst>
      <p:ext uri="{BB962C8B-B14F-4D97-AF65-F5344CB8AC3E}">
        <p14:creationId xmlns:p14="http://schemas.microsoft.com/office/powerpoint/2010/main" val="328994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Slide 17">
            <a:hlinkClick r:id="" action="ppaction://media"/>
            <a:extLst>
              <a:ext uri="{FF2B5EF4-FFF2-40B4-BE49-F238E27FC236}">
                <a16:creationId xmlns:a16="http://schemas.microsoft.com/office/drawing/2014/main" id="{94EA0BE8-DEB1-46A3-A483-54BFD0331F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1537" y="6210300"/>
            <a:ext cx="609600" cy="609600"/>
          </a:xfrm>
          <a:prstGeom prst="rect">
            <a:avLst/>
          </a:prstGeom>
        </p:spPr>
      </p:pic>
    </p:spTree>
    <p:extLst>
      <p:ext uri="{BB962C8B-B14F-4D97-AF65-F5344CB8AC3E}">
        <p14:creationId xmlns:p14="http://schemas.microsoft.com/office/powerpoint/2010/main" val="8705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9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3.3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pic>
        <p:nvPicPr>
          <p:cNvPr id="6" name="Slide 18">
            <a:hlinkClick r:id="" action="ppaction://media"/>
            <a:extLst>
              <a:ext uri="{FF2B5EF4-FFF2-40B4-BE49-F238E27FC236}">
                <a16:creationId xmlns:a16="http://schemas.microsoft.com/office/drawing/2014/main" id="{1454E19C-3F68-4548-89C1-DF507E26DC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279932"/>
            <a:ext cx="609600" cy="609600"/>
          </a:xfrm>
          <a:prstGeom prst="rect">
            <a:avLst/>
          </a:prstGeom>
        </p:spPr>
      </p:pic>
    </p:spTree>
    <p:extLst>
      <p:ext uri="{BB962C8B-B14F-4D97-AF65-F5344CB8AC3E}">
        <p14:creationId xmlns:p14="http://schemas.microsoft.com/office/powerpoint/2010/main" val="14418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pic>
        <p:nvPicPr>
          <p:cNvPr id="6" name="Slide 19">
            <a:hlinkClick r:id="" action="ppaction://media"/>
            <a:extLst>
              <a:ext uri="{FF2B5EF4-FFF2-40B4-BE49-F238E27FC236}">
                <a16:creationId xmlns:a16="http://schemas.microsoft.com/office/drawing/2014/main" id="{B7568994-C1C1-4518-B680-940AE25550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6257925"/>
            <a:ext cx="609600" cy="609600"/>
          </a:xfrm>
          <a:prstGeom prst="rect">
            <a:avLst/>
          </a:prstGeom>
        </p:spPr>
      </p:pic>
    </p:spTree>
    <p:extLst>
      <p:ext uri="{BB962C8B-B14F-4D97-AF65-F5344CB8AC3E}">
        <p14:creationId xmlns:p14="http://schemas.microsoft.com/office/powerpoint/2010/main" val="42040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pic>
        <p:nvPicPr>
          <p:cNvPr id="3" name="Slide 20">
            <a:hlinkClick r:id="" action="ppaction://media"/>
            <a:extLst>
              <a:ext uri="{FF2B5EF4-FFF2-40B4-BE49-F238E27FC236}">
                <a16:creationId xmlns:a16="http://schemas.microsoft.com/office/drawing/2014/main" id="{F00F2AE7-1B7A-4BB9-AD82-239D779C16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4885" y="6279932"/>
            <a:ext cx="609600" cy="609600"/>
          </a:xfrm>
          <a:prstGeom prst="rect">
            <a:avLst/>
          </a:prstGeom>
        </p:spPr>
      </p:pic>
    </p:spTree>
    <p:extLst>
      <p:ext uri="{BB962C8B-B14F-4D97-AF65-F5344CB8AC3E}">
        <p14:creationId xmlns:p14="http://schemas.microsoft.com/office/powerpoint/2010/main" val="127264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pic>
        <p:nvPicPr>
          <p:cNvPr id="3" name="Slide 21">
            <a:hlinkClick r:id="" action="ppaction://media"/>
            <a:extLst>
              <a:ext uri="{FF2B5EF4-FFF2-40B4-BE49-F238E27FC236}">
                <a16:creationId xmlns:a16="http://schemas.microsoft.com/office/drawing/2014/main" id="{A4B350CE-FAA0-4456-B30B-CC9A213529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3925" y="6279932"/>
            <a:ext cx="609600" cy="609600"/>
          </a:xfrm>
          <a:prstGeom prst="rect">
            <a:avLst/>
          </a:prstGeom>
        </p:spPr>
      </p:pic>
    </p:spTree>
    <p:extLst>
      <p:ext uri="{BB962C8B-B14F-4D97-AF65-F5344CB8AC3E}">
        <p14:creationId xmlns:p14="http://schemas.microsoft.com/office/powerpoint/2010/main" val="99044751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Slide 23">
            <a:hlinkClick r:id="" action="ppaction://media"/>
            <a:extLst>
              <a:ext uri="{FF2B5EF4-FFF2-40B4-BE49-F238E27FC236}">
                <a16:creationId xmlns:a16="http://schemas.microsoft.com/office/drawing/2014/main" id="{A98EE240-8A6E-445F-889B-7F955779F7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53450" y="6279932"/>
            <a:ext cx="609600" cy="609600"/>
          </a:xfrm>
          <a:prstGeom prst="rect">
            <a:avLst/>
          </a:prstGeom>
        </p:spPr>
      </p:pic>
    </p:spTree>
    <p:extLst>
      <p:ext uri="{BB962C8B-B14F-4D97-AF65-F5344CB8AC3E}">
        <p14:creationId xmlns:p14="http://schemas.microsoft.com/office/powerpoint/2010/main" val="324836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a:t>Artificially grow dataset with data augmentation</a:t>
            </a:r>
          </a:p>
          <a:p>
            <a:pPr lvl="2"/>
            <a:r>
              <a:rPr lang="en-US" dirty="0"/>
              <a:t>Apply rotations, translations, flipping, and rescaling</a:t>
            </a:r>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Slide 24">
            <a:hlinkClick r:id="" action="ppaction://media"/>
            <a:extLst>
              <a:ext uri="{FF2B5EF4-FFF2-40B4-BE49-F238E27FC236}">
                <a16:creationId xmlns:a16="http://schemas.microsoft.com/office/drawing/2014/main" id="{430DBECC-595C-4EA2-B4DB-F40960B8B5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0111" y="6279932"/>
            <a:ext cx="609600" cy="609600"/>
          </a:xfrm>
          <a:prstGeom prst="rect">
            <a:avLst/>
          </a:prstGeom>
        </p:spPr>
      </p:pic>
    </p:spTree>
    <p:extLst>
      <p:ext uri="{BB962C8B-B14F-4D97-AF65-F5344CB8AC3E}">
        <p14:creationId xmlns:p14="http://schemas.microsoft.com/office/powerpoint/2010/main" val="240591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Slide 25">
            <a:hlinkClick r:id="" action="ppaction://media"/>
            <a:extLst>
              <a:ext uri="{FF2B5EF4-FFF2-40B4-BE49-F238E27FC236}">
                <a16:creationId xmlns:a16="http://schemas.microsoft.com/office/drawing/2014/main" id="{91CC1652-2576-4ACB-8E46-3644C8016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6279932"/>
            <a:ext cx="609600" cy="609600"/>
          </a:xfrm>
          <a:prstGeom prst="rect">
            <a:avLst/>
          </a:prstGeom>
        </p:spPr>
      </p:pic>
    </p:spTree>
    <p:extLst>
      <p:ext uri="{BB962C8B-B14F-4D97-AF65-F5344CB8AC3E}">
        <p14:creationId xmlns:p14="http://schemas.microsoft.com/office/powerpoint/2010/main" val="237573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7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26">
            <a:hlinkClick r:id="" action="ppaction://media"/>
            <a:extLst>
              <a:ext uri="{FF2B5EF4-FFF2-40B4-BE49-F238E27FC236}">
                <a16:creationId xmlns:a16="http://schemas.microsoft.com/office/drawing/2014/main" id="{3D7B9DB9-B17E-4181-B52F-2185586AB4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399" y="6279932"/>
            <a:ext cx="609600" cy="609600"/>
          </a:xfrm>
          <a:prstGeom prst="rect">
            <a:avLst/>
          </a:prstGeom>
        </p:spPr>
      </p:pic>
    </p:spTree>
    <p:extLst>
      <p:ext uri="{BB962C8B-B14F-4D97-AF65-F5344CB8AC3E}">
        <p14:creationId xmlns:p14="http://schemas.microsoft.com/office/powerpoint/2010/main" val="299259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pic>
        <p:nvPicPr>
          <p:cNvPr id="5"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222564"/>
            <a:ext cx="609600" cy="609600"/>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advClick="0" advTm="22000"/>
    </mc:Choice>
    <mc:Fallback xmlns="">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pic>
        <p:nvPicPr>
          <p:cNvPr id="5"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advClick="0" advTm="54000"/>
    </mc:Choice>
    <mc:Fallback xmlns="">
      <p:transition spd="slow" advClick="0"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pic>
        <p:nvPicPr>
          <p:cNvPr id="2"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9000" y="6248400"/>
            <a:ext cx="609600" cy="609600"/>
          </a:xfrm>
          <a:prstGeom prst="rect">
            <a:avLst/>
          </a:prstGeom>
        </p:spPr>
      </p:pic>
    </p:spTree>
    <p:extLst>
      <p:ext uri="{BB962C8B-B14F-4D97-AF65-F5344CB8AC3E}">
        <p14:creationId xmlns:p14="http://schemas.microsoft.com/office/powerpoint/2010/main" val="1455810498"/>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pic>
        <p:nvPicPr>
          <p:cNvPr id="6"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172200"/>
            <a:ext cx="609600" cy="609600"/>
          </a:xfrm>
          <a:prstGeom prst="rect">
            <a:avLst/>
          </a:prstGeom>
        </p:spPr>
      </p:pic>
    </p:spTree>
    <p:extLst>
      <p:ext uri="{BB962C8B-B14F-4D97-AF65-F5344CB8AC3E}">
        <p14:creationId xmlns:p14="http://schemas.microsoft.com/office/powerpoint/2010/main" val="3539070772"/>
      </p:ext>
    </p:extLst>
  </p:cSld>
  <p:clrMapOvr>
    <a:masterClrMapping/>
  </p:clrMapOvr>
  <mc:AlternateContent xmlns:mc="http://schemas.openxmlformats.org/markup-compatibility/2006" xmlns:p14="http://schemas.microsoft.com/office/powerpoint/2010/main">
    <mc:Choice Requires="p14">
      <p:transition spd="slow" p14:dur="2000" advClick="0" advTm="40000"/>
    </mc:Choice>
    <mc:Fallback xmlns="">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23000"/>
            <a:ext cx="609600" cy="609600"/>
          </a:xfrm>
          <a:prstGeom prst="rect">
            <a:avLst/>
          </a:prstGeom>
        </p:spPr>
      </p:pic>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advClick="0" advTm="31000"/>
    </mc:Choice>
    <mc:Fallback xmlns="">
      <p:transition spd="slow" advClick="0"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3048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1225" y="6194425"/>
            <a:ext cx="609600" cy="609600"/>
          </a:xfrm>
          <a:prstGeom prst="rect">
            <a:avLst/>
          </a:prstGeom>
        </p:spPr>
      </p:pic>
    </p:spTree>
    <p:extLst>
      <p:ext uri="{BB962C8B-B14F-4D97-AF65-F5344CB8AC3E}">
        <p14:creationId xmlns:p14="http://schemas.microsoft.com/office/powerpoint/2010/main" val="2619525461"/>
      </p:ext>
    </p:extLst>
  </p:cSld>
  <p:clrMapOvr>
    <a:masterClrMapping/>
  </p:clrMapOvr>
  <mc:AlternateContent xmlns:mc="http://schemas.openxmlformats.org/markup-compatibility/2006" xmlns:p14="http://schemas.microsoft.com/office/powerpoint/2010/main">
    <mc:Choice Requires="p14">
      <p:transition spd="slow" p14:dur="2000" advClick="0" advTm="29000"/>
    </mc:Choice>
    <mc:Fallback xmlns="">
      <p:transition spd="slow" advClick="0"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440</TotalTime>
  <Words>2803</Words>
  <Application>Microsoft Office PowerPoint</Application>
  <PresentationFormat>On-screen Show (4:3)</PresentationFormat>
  <Paragraphs>271</Paragraphs>
  <Slides>27</Slides>
  <Notes>24</Notes>
  <HiddenSlides>0</HiddenSlides>
  <MMClips>23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114</cp:revision>
  <dcterms:created xsi:type="dcterms:W3CDTF">2016-10-10T18:04:18Z</dcterms:created>
  <dcterms:modified xsi:type="dcterms:W3CDTF">2017-12-12T01:55:44Z</dcterms:modified>
</cp:coreProperties>
</file>